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68" r:id="rId2"/>
    <p:sldId id="324" r:id="rId3"/>
    <p:sldId id="340" r:id="rId4"/>
    <p:sldId id="277" r:id="rId5"/>
    <p:sldId id="352" r:id="rId6"/>
    <p:sldId id="379" r:id="rId7"/>
    <p:sldId id="410" r:id="rId8"/>
    <p:sldId id="424" r:id="rId9"/>
    <p:sldId id="436" r:id="rId10"/>
    <p:sldId id="437" r:id="rId11"/>
    <p:sldId id="438" r:id="rId12"/>
    <p:sldId id="439" r:id="rId13"/>
    <p:sldId id="556" r:id="rId14"/>
    <p:sldId id="548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7" autoAdjust="0"/>
    <p:restoredTop sz="94796" autoAdjust="0"/>
  </p:normalViewPr>
  <p:slideViewPr>
    <p:cSldViewPr>
      <p:cViewPr varScale="1">
        <p:scale>
          <a:sx n="112" d="100"/>
          <a:sy n="112" d="100"/>
        </p:scale>
        <p:origin x="-16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3F0EA-6C99-4A89-9286-CC0C179D017F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C1D1-72E7-415B-B014-B37615D455D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877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C1D1-72E7-415B-B014-B37615D455D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3691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C1D1-72E7-415B-B014-B37615D455DD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335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C1D1-72E7-415B-B014-B37615D455D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335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C1D1-72E7-415B-B014-B37615D455D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335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C1D1-72E7-415B-B014-B37615D455D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335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C1D1-72E7-415B-B014-B37615D455D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335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C1D1-72E7-415B-B014-B37615D455D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335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C1D1-72E7-415B-B014-B37615D455D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335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C1D1-72E7-415B-B014-B37615D455DD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335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C1D1-72E7-415B-B014-B37615D455DD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335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ofit.ly/user/timothysykes/trades?page=1&amp;size=50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24475"/>
          </a:xfrm>
        </p:spPr>
        <p:txBody>
          <a:bodyPr/>
          <a:lstStyle/>
          <a:p>
            <a:r>
              <a:rPr lang="it-IT" sz="3600" dirty="0" smtClean="0"/>
              <a:t>Penny Stocks – The Potential of Trading</a:t>
            </a:r>
            <a:endParaRPr lang="it-IT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371598" y="6064189"/>
            <a:ext cx="6400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Blog: </a:t>
            </a:r>
            <a:r>
              <a:rPr lang="it-IT" dirty="0" smtClean="0"/>
              <a:t>http://www.besttradingidea.com</a:t>
            </a:r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1945863" y="5217347"/>
            <a:ext cx="5252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 smtClean="0"/>
              <a:t>Presentation of Roberto La Bella</a:t>
            </a:r>
            <a:br>
              <a:rPr lang="it-IT" sz="2400" dirty="0" smtClean="0"/>
            </a:br>
            <a:r>
              <a:rPr lang="it-IT" sz="2400" dirty="0" smtClean="0"/>
              <a:t>Forex </a:t>
            </a:r>
            <a:r>
              <a:rPr lang="it-IT" sz="2400" dirty="0"/>
              <a:t>&amp;</a:t>
            </a:r>
            <a:r>
              <a:rPr lang="it-IT" sz="2400" dirty="0" smtClean="0"/>
              <a:t> Penny Stocks Trader</a:t>
            </a:r>
            <a:endParaRPr lang="it-IT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234" y="1828800"/>
            <a:ext cx="2209800" cy="2209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09675"/>
            <a:ext cx="4886325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54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10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FF0000"/>
                </a:solidFill>
              </a:rPr>
              <a:t>Lesson 7</a:t>
            </a:r>
            <a:br>
              <a:rPr lang="it-IT" sz="2400" b="1" i="1" dirty="0" smtClean="0">
                <a:solidFill>
                  <a:srgbClr val="FF0000"/>
                </a:solidFill>
              </a:rPr>
            </a:br>
            <a:r>
              <a:rPr lang="it-IT" sz="2000" b="1" i="1" dirty="0" smtClean="0">
                <a:solidFill>
                  <a:srgbClr val="FF0000"/>
                </a:solidFill>
              </a:rPr>
              <a:t>Trading Styles + </a:t>
            </a:r>
            <a:r>
              <a:rPr lang="en-US" sz="2000" b="1" i="1" dirty="0" smtClean="0">
                <a:solidFill>
                  <a:srgbClr val="FF0000"/>
                </a:solidFill>
              </a:rPr>
              <a:t>Advanced Strategies </a:t>
            </a:r>
            <a:r>
              <a:rPr lang="en-US" sz="2000" b="1" i="1" dirty="0">
                <a:solidFill>
                  <a:srgbClr val="FF0000"/>
                </a:solidFill>
              </a:rPr>
              <a:t>+ Thought </a:t>
            </a:r>
            <a:r>
              <a:rPr lang="en-US" sz="2000" b="1" i="1" dirty="0" smtClean="0">
                <a:solidFill>
                  <a:srgbClr val="FF0000"/>
                </a:solidFill>
              </a:rPr>
              <a:t>Process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514" y="23622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000" dirty="0"/>
          </a:p>
          <a:p>
            <a:endParaRPr lang="it-IT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16857" y="2590800"/>
            <a:ext cx="66367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Trading Styles, Scalping &amp; Big Picture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How to </a:t>
            </a:r>
            <a:r>
              <a:rPr lang="it-IT" sz="2400" dirty="0" smtClean="0"/>
              <a:t>plan and Thought Process to execute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Advanced Strategies + Charts</a:t>
            </a:r>
          </a:p>
        </p:txBody>
      </p:sp>
    </p:spTree>
    <p:extLst>
      <p:ext uri="{BB962C8B-B14F-4D97-AF65-F5344CB8AC3E}">
        <p14:creationId xmlns:p14="http://schemas.microsoft.com/office/powerpoint/2010/main" val="41657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81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FF0000"/>
                </a:solidFill>
              </a:rPr>
              <a:t>Lesson 8</a:t>
            </a:r>
            <a:br>
              <a:rPr lang="it-IT" sz="2400" b="1" i="1" dirty="0" smtClean="0">
                <a:solidFill>
                  <a:srgbClr val="FF0000"/>
                </a:solidFill>
              </a:rPr>
            </a:br>
            <a:r>
              <a:rPr lang="en-US" sz="2400" b="1" i="1" dirty="0" smtClean="0">
                <a:solidFill>
                  <a:srgbClr val="FF0000"/>
                </a:solidFill>
              </a:rPr>
              <a:t>Trading </a:t>
            </a:r>
            <a:r>
              <a:rPr lang="en-US" sz="2400" b="1" i="1" dirty="0">
                <a:solidFill>
                  <a:srgbClr val="FF0000"/>
                </a:solidFill>
              </a:rPr>
              <a:t>Style, Tips and Tricks, how and what to study</a:t>
            </a:r>
            <a:r>
              <a:rPr lang="en-US" sz="2400" b="1" i="1" dirty="0" smtClean="0">
                <a:solidFill>
                  <a:srgbClr val="FF0000"/>
                </a:solidFill>
              </a:rPr>
              <a:t>!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514" y="23622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000" dirty="0"/>
          </a:p>
          <a:p>
            <a:endParaRPr lang="it-IT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16857" y="2590800"/>
            <a:ext cx="805701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How to develop your own Trading Style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Kings of the Stock Market ! (Follow Successful Traders)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How and what to Study?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How to go ultra-fast in the learning process?....(!)</a:t>
            </a:r>
          </a:p>
        </p:txBody>
      </p:sp>
    </p:spTree>
    <p:extLst>
      <p:ext uri="{BB962C8B-B14F-4D97-AF65-F5344CB8AC3E}">
        <p14:creationId xmlns:p14="http://schemas.microsoft.com/office/powerpoint/2010/main" val="127651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810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FF0000"/>
                </a:solidFill>
              </a:rPr>
              <a:t>Lesson 9</a:t>
            </a:r>
            <a:br>
              <a:rPr lang="it-IT" sz="2400" b="1" i="1" dirty="0" smtClean="0">
                <a:solidFill>
                  <a:srgbClr val="FF0000"/>
                </a:solidFill>
              </a:rPr>
            </a:br>
            <a:r>
              <a:rPr lang="en-US" sz="2400" b="1" i="1" dirty="0" smtClean="0">
                <a:solidFill>
                  <a:srgbClr val="FF0000"/>
                </a:solidFill>
              </a:rPr>
              <a:t>The </a:t>
            </a:r>
            <a:r>
              <a:rPr lang="en-US" sz="2400" b="1" i="1" dirty="0">
                <a:solidFill>
                  <a:srgbClr val="FF0000"/>
                </a:solidFill>
              </a:rPr>
              <a:t>Power of  </a:t>
            </a:r>
            <a:r>
              <a:rPr lang="en-US" sz="2400" b="1" i="1" dirty="0" smtClean="0">
                <a:solidFill>
                  <a:srgbClr val="FF0000"/>
                </a:solidFill>
              </a:rPr>
              <a:t>our own </a:t>
            </a:r>
            <a:r>
              <a:rPr lang="en-US" sz="2400" b="1" i="1" dirty="0">
                <a:solidFill>
                  <a:srgbClr val="FF0000"/>
                </a:solidFill>
              </a:rPr>
              <a:t>Psychology, Commitment for </a:t>
            </a:r>
            <a:r>
              <a:rPr lang="en-US" sz="2400" b="1" i="1" dirty="0" smtClean="0">
                <a:solidFill>
                  <a:srgbClr val="FF0000"/>
                </a:solidFill>
              </a:rPr>
              <a:t>Success</a:t>
            </a:r>
          </a:p>
          <a:p>
            <a:pPr algn="ctr"/>
            <a:r>
              <a:rPr lang="en-US" sz="2400" b="1" i="1" dirty="0" smtClean="0">
                <a:solidFill>
                  <a:srgbClr val="FF0000"/>
                </a:solidFill>
              </a:rPr>
              <a:t>and </a:t>
            </a:r>
            <a:r>
              <a:rPr lang="en-US" sz="2400" b="1" i="1" dirty="0">
                <a:solidFill>
                  <a:srgbClr val="FF0000"/>
                </a:solidFill>
              </a:rPr>
              <a:t>Powerful </a:t>
            </a:r>
            <a:r>
              <a:rPr lang="en-US" sz="2400" b="1" i="1" dirty="0" smtClean="0">
                <a:solidFill>
                  <a:srgbClr val="FF0000"/>
                </a:solidFill>
              </a:rPr>
              <a:t>Questions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514" y="23622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000" dirty="0"/>
          </a:p>
          <a:p>
            <a:endParaRPr lang="it-IT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16857" y="2590800"/>
            <a:ext cx="468109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The right mindset for Trading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Commitment for Success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Psychologial Session and tools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Powerful Questions</a:t>
            </a:r>
          </a:p>
        </p:txBody>
      </p:sp>
    </p:spTree>
    <p:extLst>
      <p:ext uri="{BB962C8B-B14F-4D97-AF65-F5344CB8AC3E}">
        <p14:creationId xmlns:p14="http://schemas.microsoft.com/office/powerpoint/2010/main" val="75341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81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FF0000"/>
                </a:solidFill>
              </a:rPr>
              <a:t>Lesson 10</a:t>
            </a:r>
            <a:br>
              <a:rPr lang="it-IT" sz="2400" b="1" i="1" dirty="0" smtClean="0">
                <a:solidFill>
                  <a:srgbClr val="FF0000"/>
                </a:solidFill>
              </a:rPr>
            </a:br>
            <a:r>
              <a:rPr lang="en-US" sz="2400" b="1" i="1" dirty="0">
                <a:solidFill>
                  <a:srgbClr val="FF0000"/>
                </a:solidFill>
              </a:rPr>
              <a:t>Epilogue and Recap + Daily Work + Exercises + Q&amp;A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514" y="23622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000" dirty="0"/>
          </a:p>
          <a:p>
            <a:endParaRPr lang="it-IT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0665" y="1981200"/>
            <a:ext cx="865493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Reinforce your Skills</a:t>
            </a:r>
          </a:p>
          <a:p>
            <a:endParaRPr lang="it-IT" sz="2800" dirty="0" smtClean="0"/>
          </a:p>
          <a:p>
            <a:r>
              <a:rPr lang="it-IT" sz="2800" dirty="0" smtClean="0"/>
              <a:t>Increase your knowledge and learn technical analysis</a:t>
            </a:r>
          </a:p>
          <a:p>
            <a:endParaRPr lang="it-IT" sz="2800" dirty="0" smtClean="0"/>
          </a:p>
          <a:p>
            <a:r>
              <a:rPr lang="it-IT" sz="2800" dirty="0" smtClean="0"/>
              <a:t>Find your Strategy and become an expert</a:t>
            </a:r>
          </a:p>
          <a:p>
            <a:endParaRPr lang="it-IT" sz="2800" dirty="0" smtClean="0"/>
          </a:p>
          <a:p>
            <a:r>
              <a:rPr lang="it-IT" sz="2800" dirty="0" smtClean="0"/>
              <a:t>Stretch your Mind and improve your Psychology</a:t>
            </a:r>
          </a:p>
          <a:p>
            <a:endParaRPr lang="it-IT" sz="2800" dirty="0"/>
          </a:p>
          <a:p>
            <a:r>
              <a:rPr lang="it-IT" sz="2800" dirty="0"/>
              <a:t>Fire your Boss and Focus on </a:t>
            </a:r>
            <a:r>
              <a:rPr lang="it-IT" sz="2800" dirty="0" smtClean="0"/>
              <a:t>Trading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95114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8100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FF0000"/>
                </a:solidFill>
              </a:rPr>
              <a:t>Bonus Lessons</a:t>
            </a:r>
          </a:p>
          <a:p>
            <a:pPr algn="ctr"/>
            <a:endParaRPr lang="it-IT" sz="2400" b="1" i="1" dirty="0" smtClean="0">
              <a:solidFill>
                <a:srgbClr val="FF0000"/>
              </a:solidFill>
            </a:endParaRPr>
          </a:p>
          <a:p>
            <a:pPr algn="ctr"/>
            <a:endParaRPr lang="it-IT" sz="2400" b="1" i="1" dirty="0">
              <a:solidFill>
                <a:srgbClr val="FF0000"/>
              </a:solidFill>
            </a:endParaRPr>
          </a:p>
          <a:p>
            <a:pPr algn="ctr"/>
            <a:endParaRPr lang="it-IT" sz="2400" b="1" i="1" dirty="0">
              <a:solidFill>
                <a:srgbClr val="FF0000"/>
              </a:solidFill>
            </a:endParaRPr>
          </a:p>
          <a:p>
            <a:endParaRPr lang="it-IT" sz="2400" b="1" i="1" dirty="0" smtClean="0">
              <a:solidFill>
                <a:srgbClr val="FF0000"/>
              </a:solidFill>
            </a:endParaRPr>
          </a:p>
          <a:p>
            <a:endParaRPr lang="it-IT" sz="2400" b="1" i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i="1" dirty="0" smtClean="0">
                <a:solidFill>
                  <a:schemeClr val="bg2">
                    <a:lumMod val="50000"/>
                  </a:schemeClr>
                </a:solidFill>
              </a:rPr>
              <a:t>Lesson 1 - </a:t>
            </a:r>
            <a:r>
              <a:rPr lang="en-US" sz="2400" b="1" i="1" dirty="0" smtClean="0">
                <a:solidFill>
                  <a:schemeClr val="bg2">
                    <a:lumMod val="50000"/>
                  </a:schemeClr>
                </a:solidFill>
              </a:rPr>
              <a:t>Live trades &amp; Morning Session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 smtClean="0">
                <a:solidFill>
                  <a:schemeClr val="bg2">
                    <a:lumMod val="50000"/>
                  </a:schemeClr>
                </a:solidFill>
              </a:rPr>
              <a:t>Lesson 2 </a:t>
            </a:r>
            <a:r>
              <a:rPr lang="en-US" sz="2400" b="1" i="1" dirty="0">
                <a:solidFill>
                  <a:schemeClr val="bg2">
                    <a:lumMod val="50000"/>
                  </a:schemeClr>
                </a:solidFill>
              </a:rPr>
              <a:t>- Commentary from different Successful </a:t>
            </a:r>
            <a:r>
              <a:rPr lang="en-US" sz="2400" b="1" i="1" dirty="0" smtClean="0">
                <a:solidFill>
                  <a:schemeClr val="bg2">
                    <a:lumMod val="50000"/>
                  </a:schemeClr>
                </a:solidFill>
              </a:rPr>
              <a:t>Traders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bg2">
                    <a:lumMod val="50000"/>
                  </a:schemeClr>
                </a:solidFill>
              </a:rPr>
              <a:t>Lesson 3 - Weekly Review and Weekly </a:t>
            </a:r>
            <a:r>
              <a:rPr lang="en-US" sz="2400" b="1" i="1" dirty="0" smtClean="0">
                <a:solidFill>
                  <a:schemeClr val="bg2">
                    <a:lumMod val="50000"/>
                  </a:schemeClr>
                </a:solidFill>
              </a:rPr>
              <a:t>Statements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bg2">
                    <a:lumMod val="50000"/>
                  </a:schemeClr>
                </a:solidFill>
              </a:rPr>
              <a:t>Lesson 4 - </a:t>
            </a: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</a:rPr>
              <a:t>Thinking in probabilities (mental approach by Mark Douglas</a:t>
            </a:r>
            <a:r>
              <a:rPr lang="en-US" sz="2000" b="1" i="1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sz="24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514" y="23622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0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49405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14400"/>
            <a:ext cx="8244600" cy="5552223"/>
          </a:xfrm>
        </p:spPr>
      </p:pic>
      <p:sp>
        <p:nvSpPr>
          <p:cNvPr id="5" name="TextBox 4"/>
          <p:cNvSpPr txBox="1"/>
          <p:nvPr/>
        </p:nvSpPr>
        <p:spPr>
          <a:xfrm>
            <a:off x="0" y="228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Think Big!</a:t>
            </a:r>
            <a:endParaRPr lang="it-IT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89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4443" y="1143000"/>
            <a:ext cx="6962162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Lesson 1 - </a:t>
            </a:r>
            <a:r>
              <a:rPr lang="en-US" i="1" dirty="0" smtClean="0"/>
              <a:t>Basics </a:t>
            </a:r>
            <a:r>
              <a:rPr lang="en-US" i="1" dirty="0"/>
              <a:t>about Penny Stocks and why to trade this </a:t>
            </a:r>
            <a:r>
              <a:rPr lang="en-US" i="1" dirty="0" smtClean="0"/>
              <a:t>Market</a:t>
            </a:r>
          </a:p>
          <a:p>
            <a:r>
              <a:rPr lang="en-US" i="1" dirty="0"/>
              <a:t>Lesson 2 -</a:t>
            </a:r>
            <a:r>
              <a:rPr lang="en-US" i="1" dirty="0" smtClean="0"/>
              <a:t> </a:t>
            </a:r>
            <a:r>
              <a:rPr lang="en-US" i="1" dirty="0"/>
              <a:t>Trading on Penny Stocks, Glossary and Chart Patterns</a:t>
            </a:r>
            <a:endParaRPr lang="en-US" i="1" dirty="0" smtClean="0"/>
          </a:p>
          <a:p>
            <a:r>
              <a:rPr lang="en-US" i="1" dirty="0"/>
              <a:t>Lesson 3</a:t>
            </a:r>
            <a:r>
              <a:rPr lang="en-US" i="1" dirty="0" smtClean="0"/>
              <a:t> </a:t>
            </a:r>
            <a:r>
              <a:rPr lang="en-US" i="1" dirty="0"/>
              <a:t>- </a:t>
            </a:r>
            <a:r>
              <a:rPr lang="en-US" dirty="0"/>
              <a:t>Typical patterns (Pump &amp; </a:t>
            </a:r>
            <a:r>
              <a:rPr lang="en-US" dirty="0" smtClean="0"/>
              <a:t>Dump...) + </a:t>
            </a:r>
            <a:r>
              <a:rPr lang="en-US" i="1" dirty="0"/>
              <a:t>live trades examples</a:t>
            </a:r>
            <a:endParaRPr lang="it-IT" i="1" dirty="0"/>
          </a:p>
          <a:p>
            <a:r>
              <a:rPr lang="en-US" i="1" dirty="0"/>
              <a:t>Lesson </a:t>
            </a:r>
            <a:r>
              <a:rPr lang="en-US" i="1" dirty="0" smtClean="0"/>
              <a:t>4 – </a:t>
            </a:r>
            <a:r>
              <a:rPr lang="en-US" i="1" dirty="0"/>
              <a:t>Brokers Accounts + Tools + Watchlist + Level </a:t>
            </a:r>
            <a:r>
              <a:rPr lang="en-US" i="1" dirty="0" smtClean="0"/>
              <a:t>2</a:t>
            </a:r>
          </a:p>
          <a:p>
            <a:r>
              <a:rPr lang="en-US" i="1" dirty="0"/>
              <a:t>Lesson </a:t>
            </a:r>
            <a:r>
              <a:rPr lang="en-US" i="1" dirty="0" smtClean="0"/>
              <a:t>5 </a:t>
            </a:r>
            <a:r>
              <a:rPr lang="en-US" i="1" dirty="0"/>
              <a:t>- Trading Plan, Money Management and the </a:t>
            </a:r>
            <a:r>
              <a:rPr lang="en-US" i="1" dirty="0" smtClean="0"/>
              <a:t>Rules</a:t>
            </a:r>
          </a:p>
          <a:p>
            <a:r>
              <a:rPr lang="en-US" i="1" dirty="0"/>
              <a:t>Lesson </a:t>
            </a:r>
            <a:r>
              <a:rPr lang="en-US" i="1" dirty="0" smtClean="0"/>
              <a:t>6 </a:t>
            </a:r>
            <a:r>
              <a:rPr lang="en-US" i="1" dirty="0"/>
              <a:t>- Most important Trading Charts, Strategy </a:t>
            </a:r>
            <a:r>
              <a:rPr lang="en-US" i="1" dirty="0" smtClean="0"/>
              <a:t>explanation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           and application</a:t>
            </a:r>
          </a:p>
          <a:p>
            <a:r>
              <a:rPr lang="en-US" i="1" dirty="0"/>
              <a:t>Lesson 7 - Trading Styles + Advanced Strategies + Thought Process</a:t>
            </a:r>
          </a:p>
          <a:p>
            <a:r>
              <a:rPr lang="en-US" i="1" dirty="0" smtClean="0"/>
              <a:t>Lesson 8 </a:t>
            </a:r>
            <a:r>
              <a:rPr lang="en-US" i="1" dirty="0"/>
              <a:t>- Trading Style, Tips and Tricks, how and what to study</a:t>
            </a:r>
            <a:r>
              <a:rPr lang="en-US" i="1" dirty="0" smtClean="0"/>
              <a:t>!</a:t>
            </a:r>
          </a:p>
          <a:p>
            <a:r>
              <a:rPr lang="en-US" i="1" dirty="0"/>
              <a:t>Lesson </a:t>
            </a:r>
            <a:r>
              <a:rPr lang="en-US" i="1" dirty="0" smtClean="0"/>
              <a:t>9 </a:t>
            </a:r>
            <a:r>
              <a:rPr lang="en-US" i="1" dirty="0"/>
              <a:t>- The Power of  </a:t>
            </a:r>
            <a:r>
              <a:rPr lang="en-US" i="1" dirty="0" smtClean="0"/>
              <a:t>our own </a:t>
            </a:r>
            <a:r>
              <a:rPr lang="en-US" i="1" dirty="0"/>
              <a:t>Psychology, Commitment for </a:t>
            </a:r>
            <a:r>
              <a:rPr lang="en-US" i="1" dirty="0" smtClean="0"/>
              <a:t>Success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           and </a:t>
            </a:r>
            <a:r>
              <a:rPr lang="en-US" i="1" dirty="0"/>
              <a:t>Powerful </a:t>
            </a:r>
            <a:r>
              <a:rPr lang="en-US" i="1" dirty="0" smtClean="0"/>
              <a:t>Questions</a:t>
            </a:r>
          </a:p>
          <a:p>
            <a:r>
              <a:rPr lang="en-US" i="1" dirty="0"/>
              <a:t>Lesson </a:t>
            </a:r>
            <a:r>
              <a:rPr lang="en-US" i="1" dirty="0" smtClean="0"/>
              <a:t>10 </a:t>
            </a:r>
            <a:r>
              <a:rPr lang="en-US" i="1" dirty="0"/>
              <a:t>- Epilogue and Recap + Daily Work + Exercises + </a:t>
            </a:r>
            <a:r>
              <a:rPr lang="en-US" i="1" dirty="0" smtClean="0"/>
              <a:t>Q&amp;A</a:t>
            </a:r>
          </a:p>
          <a:p>
            <a:endParaRPr lang="en-US" i="1" dirty="0"/>
          </a:p>
          <a:p>
            <a:r>
              <a:rPr lang="en-US" b="1" i="1" dirty="0" smtClean="0">
                <a:solidFill>
                  <a:srgbClr val="FF0000"/>
                </a:solidFill>
              </a:rPr>
              <a:t>Bonus Lessons</a:t>
            </a:r>
          </a:p>
          <a:p>
            <a:r>
              <a:rPr lang="en-US" i="1" dirty="0"/>
              <a:t>Lesson </a:t>
            </a:r>
            <a:r>
              <a:rPr lang="en-US" i="1" dirty="0" smtClean="0"/>
              <a:t>1 – Live Trades &amp; Morning Session</a:t>
            </a:r>
          </a:p>
          <a:p>
            <a:r>
              <a:rPr lang="en-US" i="1" dirty="0" smtClean="0"/>
              <a:t>Lesson </a:t>
            </a:r>
            <a:r>
              <a:rPr lang="en-US" i="1" dirty="0"/>
              <a:t>2</a:t>
            </a:r>
            <a:r>
              <a:rPr lang="en-US" i="1" dirty="0" smtClean="0"/>
              <a:t> – Trades Commentary from different Successful traders</a:t>
            </a:r>
          </a:p>
          <a:p>
            <a:r>
              <a:rPr lang="en-US" i="1" dirty="0" smtClean="0"/>
              <a:t>Lesson </a:t>
            </a:r>
            <a:r>
              <a:rPr lang="en-US" i="1" dirty="0"/>
              <a:t>3</a:t>
            </a:r>
            <a:r>
              <a:rPr lang="en-US" i="1" dirty="0" smtClean="0"/>
              <a:t> – Weekly Review and weekly statements</a:t>
            </a:r>
          </a:p>
          <a:p>
            <a:r>
              <a:rPr lang="en-US" i="1" dirty="0" smtClean="0"/>
              <a:t>Lesson </a:t>
            </a:r>
            <a:r>
              <a:rPr lang="en-US" i="1" dirty="0"/>
              <a:t>4</a:t>
            </a:r>
            <a:r>
              <a:rPr lang="en-US" i="1" dirty="0" smtClean="0"/>
              <a:t> – Thinking in probabilities (mental approach by Mark Douglas)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40260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C00000"/>
                </a:solidFill>
              </a:rPr>
              <a:t>Penny Stocks – Complete Lessons</a:t>
            </a:r>
            <a:endParaRPr lang="it-IT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04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048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rgbClr val="C00000"/>
                </a:solidFill>
              </a:rPr>
              <a:t>Lesson </a:t>
            </a:r>
            <a:r>
              <a:rPr lang="it-IT" sz="2400" b="1" i="1" dirty="0" smtClean="0">
                <a:solidFill>
                  <a:srgbClr val="C00000"/>
                </a:solidFill>
              </a:rPr>
              <a:t>1</a:t>
            </a:r>
            <a:br>
              <a:rPr lang="it-IT" sz="2400" b="1" i="1" dirty="0" smtClean="0">
                <a:solidFill>
                  <a:srgbClr val="C00000"/>
                </a:solidFill>
              </a:rPr>
            </a:br>
            <a:r>
              <a:rPr lang="en-US" sz="2400" b="1" i="1" dirty="0" smtClean="0">
                <a:solidFill>
                  <a:srgbClr val="C00000"/>
                </a:solidFill>
              </a:rPr>
              <a:t>Basics </a:t>
            </a:r>
            <a:r>
              <a:rPr lang="en-US" sz="2400" b="1" i="1" dirty="0">
                <a:solidFill>
                  <a:srgbClr val="C00000"/>
                </a:solidFill>
              </a:rPr>
              <a:t>about Penny Stocks and why to trade this Market</a:t>
            </a:r>
          </a:p>
          <a:p>
            <a:pPr algn="ctr"/>
            <a:endParaRPr lang="it-IT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93989" y="2514600"/>
            <a:ext cx="689644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- Introduction</a:t>
            </a:r>
          </a:p>
          <a:p>
            <a:r>
              <a:rPr lang="it-IT" sz="2400" dirty="0" smtClean="0"/>
              <a:t>- Trading, what is it? Advantages! Why to trade?</a:t>
            </a:r>
          </a:p>
          <a:p>
            <a:r>
              <a:rPr lang="it-IT" sz="2400" dirty="0" smtClean="0"/>
              <a:t>- Charts approach and explanation</a:t>
            </a:r>
          </a:p>
          <a:p>
            <a:r>
              <a:rPr lang="it-IT" sz="2400" dirty="0" smtClean="0"/>
              <a:t>- Glossary 1</a:t>
            </a:r>
          </a:p>
          <a:p>
            <a:r>
              <a:rPr lang="it-IT" sz="2400" dirty="0" smtClean="0"/>
              <a:t>- The Market of Trading and Penny Stocks</a:t>
            </a:r>
          </a:p>
          <a:p>
            <a:r>
              <a:rPr lang="it-IT" sz="2400" dirty="0" smtClean="0"/>
              <a:t>- What </a:t>
            </a:r>
            <a:r>
              <a:rPr lang="it-IT" sz="2400" smtClean="0"/>
              <a:t>about wins? </a:t>
            </a:r>
            <a:r>
              <a:rPr lang="it-IT" sz="2400" dirty="0" smtClean="0"/>
              <a:t>+ Psychological Approach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8751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155" y="381000"/>
            <a:ext cx="6005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i="1" dirty="0" smtClean="0">
                <a:solidFill>
                  <a:schemeClr val="accent3">
                    <a:lumMod val="50000"/>
                  </a:schemeClr>
                </a:solidFill>
              </a:rPr>
              <a:t>What’s the trading in Penny Stocks?</a:t>
            </a:r>
            <a:endParaRPr lang="it-IT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55" y="1447800"/>
            <a:ext cx="8406859" cy="432316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66800" y="6210300"/>
            <a:ext cx="7120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 follow a great Millionaire mentor Timothy Sykes  </a:t>
            </a: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dirty="0" smtClean="0">
                <a:sym typeface="Wingdings" panose="05000000000000000000" pitchFamily="2" charset="2"/>
                <a:hlinkClick r:id="rId3"/>
              </a:rPr>
              <a:t>His live trades</a:t>
            </a:r>
            <a:endParaRPr lang="it-IT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874" y="228600"/>
            <a:ext cx="1099786" cy="109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81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rgbClr val="C00000"/>
                </a:solidFill>
              </a:rPr>
              <a:t>Lesson 2</a:t>
            </a:r>
            <a:r>
              <a:rPr lang="it-IT" sz="2400" b="1" i="1" dirty="0" smtClean="0">
                <a:solidFill>
                  <a:srgbClr val="C00000"/>
                </a:solidFill>
              </a:rPr>
              <a:t/>
            </a:r>
            <a:br>
              <a:rPr lang="it-IT" sz="2400" b="1" i="1" dirty="0" smtClean="0">
                <a:solidFill>
                  <a:srgbClr val="C00000"/>
                </a:solidFill>
              </a:rPr>
            </a:br>
            <a:r>
              <a:rPr lang="en-US" sz="2400" b="1" i="1" dirty="0">
                <a:solidFill>
                  <a:srgbClr val="C00000"/>
                </a:solidFill>
              </a:rPr>
              <a:t>Trading on Penny Stocks, Glossary and Chart Patterns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514" y="23622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000" dirty="0"/>
          </a:p>
          <a:p>
            <a:endParaRPr lang="it-IT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17846" y="2501900"/>
            <a:ext cx="810831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000" dirty="0"/>
              <a:t>Trading on Penny Stocks, what is the edge and carachteristics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Chart explanation 2 and technical approach (volatility/liquidity)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Glossary 2 (market orders,limit orders, moving average,indicators)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Breakouts / Breakdowns / Typical Patterns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Some trades examples &amp; Potential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Home exercises and recap</a:t>
            </a:r>
          </a:p>
        </p:txBody>
      </p:sp>
    </p:spTree>
    <p:extLst>
      <p:ext uri="{BB962C8B-B14F-4D97-AF65-F5344CB8AC3E}">
        <p14:creationId xmlns:p14="http://schemas.microsoft.com/office/powerpoint/2010/main" val="34766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81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Lesson </a:t>
            </a:r>
            <a:r>
              <a:rPr lang="it-IT" sz="2400" b="1" i="1" dirty="0" smtClean="0">
                <a:solidFill>
                  <a:srgbClr val="FF0000"/>
                </a:solidFill>
              </a:rPr>
              <a:t>3</a:t>
            </a:r>
            <a:br>
              <a:rPr lang="it-IT" sz="2400" b="1" i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Typical </a:t>
            </a:r>
            <a:r>
              <a:rPr lang="en-US" sz="2400" b="1" dirty="0">
                <a:solidFill>
                  <a:srgbClr val="FF0000"/>
                </a:solidFill>
              </a:rPr>
              <a:t>patterns (Pump &amp; Dump...) + </a:t>
            </a:r>
            <a:r>
              <a:rPr lang="en-US" sz="2400" b="1" i="1" dirty="0">
                <a:solidFill>
                  <a:srgbClr val="FF0000"/>
                </a:solidFill>
              </a:rPr>
              <a:t>live trades </a:t>
            </a:r>
            <a:r>
              <a:rPr lang="en-US" sz="2400" b="1" i="1" dirty="0" smtClean="0">
                <a:solidFill>
                  <a:srgbClr val="FF0000"/>
                </a:solidFill>
              </a:rPr>
              <a:t>examples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514" y="23622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000" dirty="0"/>
          </a:p>
          <a:p>
            <a:endParaRPr lang="it-IT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9687" y="2569029"/>
            <a:ext cx="870462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Glossary 3 – Market Indexes, Brokers, Promoters</a:t>
            </a:r>
            <a:endParaRPr lang="it-IT" sz="2400" dirty="0"/>
          </a:p>
          <a:p>
            <a:pPr marL="342900" indent="-342900">
              <a:buFontTx/>
              <a:buChar char="-"/>
            </a:pPr>
            <a:r>
              <a:rPr lang="it-IT" sz="2400" dirty="0" smtClean="0"/>
              <a:t>Typical schemes and Pump&amp;Dump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SuperNova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Advanced Breakouts + Cup&amp;Handle + Double Bottom/Top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Live Trades Examples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Home exercises and recap</a:t>
            </a:r>
          </a:p>
        </p:txBody>
      </p:sp>
    </p:spTree>
    <p:extLst>
      <p:ext uri="{BB962C8B-B14F-4D97-AF65-F5344CB8AC3E}">
        <p14:creationId xmlns:p14="http://schemas.microsoft.com/office/powerpoint/2010/main" val="225521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81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Lesson 4</a:t>
            </a:r>
            <a:r>
              <a:rPr lang="it-IT" sz="2400" b="1" i="1" dirty="0" smtClean="0">
                <a:solidFill>
                  <a:srgbClr val="FF0000"/>
                </a:solidFill>
              </a:rPr>
              <a:t/>
            </a:r>
            <a:br>
              <a:rPr lang="it-IT" sz="2400" b="1" i="1" dirty="0" smtClean="0">
                <a:solidFill>
                  <a:srgbClr val="FF0000"/>
                </a:solidFill>
              </a:rPr>
            </a:br>
            <a:r>
              <a:rPr lang="en-US" sz="2400" b="1" i="1" dirty="0">
                <a:solidFill>
                  <a:srgbClr val="FF0000"/>
                </a:solidFill>
              </a:rPr>
              <a:t>Brokers Accounts + Tools + Watchlist + Level </a:t>
            </a:r>
            <a:r>
              <a:rPr lang="en-US" sz="2400" b="1" i="1" dirty="0" smtClean="0">
                <a:solidFill>
                  <a:srgbClr val="FF0000"/>
                </a:solidFill>
              </a:rPr>
              <a:t>2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514" y="23622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000" dirty="0"/>
          </a:p>
          <a:p>
            <a:endParaRPr lang="it-IT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9687" y="2569029"/>
            <a:ext cx="710963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Brokers for Penny Stocks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How to start and make the first trade!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Tools for stocks Research (Finiviz </a:t>
            </a:r>
            <a:r>
              <a:rPr lang="it-IT" sz="2400" dirty="0"/>
              <a:t>&amp;</a:t>
            </a:r>
            <a:r>
              <a:rPr lang="it-IT" sz="2400" dirty="0" smtClean="0"/>
              <a:t> Yahoo.com)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Other Tools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Level 2 – basics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Level 2 - examples</a:t>
            </a:r>
          </a:p>
        </p:txBody>
      </p:sp>
    </p:spTree>
    <p:extLst>
      <p:ext uri="{BB962C8B-B14F-4D97-AF65-F5344CB8AC3E}">
        <p14:creationId xmlns:p14="http://schemas.microsoft.com/office/powerpoint/2010/main" val="12050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81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Lesson </a:t>
            </a:r>
            <a:r>
              <a:rPr lang="it-IT" sz="2400" b="1" i="1" dirty="0" smtClean="0">
                <a:solidFill>
                  <a:srgbClr val="FF0000"/>
                </a:solidFill>
              </a:rPr>
              <a:t>5</a:t>
            </a:r>
            <a:br>
              <a:rPr lang="it-IT" sz="2400" b="1" i="1" dirty="0" smtClean="0">
                <a:solidFill>
                  <a:srgbClr val="FF0000"/>
                </a:solidFill>
              </a:rPr>
            </a:br>
            <a:r>
              <a:rPr lang="en-US" sz="2400" b="1" i="1" dirty="0" smtClean="0">
                <a:solidFill>
                  <a:srgbClr val="FF0000"/>
                </a:solidFill>
              </a:rPr>
              <a:t>Trading </a:t>
            </a:r>
            <a:r>
              <a:rPr lang="en-US" sz="2400" b="1" i="1" dirty="0">
                <a:solidFill>
                  <a:srgbClr val="FF0000"/>
                </a:solidFill>
              </a:rPr>
              <a:t>Plan, Money Management and the Rules</a:t>
            </a:r>
            <a:endParaRPr lang="it-IT" sz="24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514" y="23622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000" dirty="0"/>
          </a:p>
          <a:p>
            <a:endParaRPr lang="it-IT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42645" y="2057400"/>
            <a:ext cx="395172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Trading Plan</a:t>
            </a:r>
          </a:p>
          <a:p>
            <a:pPr marL="342900" indent="-342900">
              <a:buFontTx/>
              <a:buChar char="-"/>
            </a:pPr>
            <a:endParaRPr lang="it-IT" sz="2400" dirty="0" smtClean="0"/>
          </a:p>
          <a:p>
            <a:pPr marL="342900" indent="-342900">
              <a:buFontTx/>
              <a:buChar char="-"/>
            </a:pPr>
            <a:r>
              <a:rPr lang="it-IT" sz="2400" dirty="0" smtClean="0"/>
              <a:t>Money Management</a:t>
            </a:r>
          </a:p>
          <a:p>
            <a:pPr marL="342900" indent="-342900">
              <a:buFontTx/>
              <a:buChar char="-"/>
            </a:pPr>
            <a:endParaRPr lang="it-IT" sz="2400" dirty="0" smtClean="0"/>
          </a:p>
          <a:p>
            <a:pPr marL="342900" indent="-342900">
              <a:buFontTx/>
              <a:buChar char="-"/>
            </a:pPr>
            <a:r>
              <a:rPr lang="it-IT" sz="2400" dirty="0" smtClean="0"/>
              <a:t>Inside the Trading Plan</a:t>
            </a:r>
          </a:p>
          <a:p>
            <a:pPr marL="342900" indent="-342900">
              <a:buFontTx/>
              <a:buChar char="-"/>
            </a:pPr>
            <a:endParaRPr lang="it-IT" sz="2400" dirty="0"/>
          </a:p>
          <a:p>
            <a:pPr marL="342900" indent="-342900">
              <a:buFontTx/>
              <a:buChar char="-"/>
            </a:pPr>
            <a:r>
              <a:rPr lang="it-IT" sz="2400" dirty="0"/>
              <a:t>Strategy and Application</a:t>
            </a:r>
          </a:p>
          <a:p>
            <a:pPr marL="342900" indent="-342900">
              <a:buFontTx/>
              <a:buChar char="-"/>
            </a:pPr>
            <a:endParaRPr lang="it-IT" sz="2400" dirty="0"/>
          </a:p>
          <a:p>
            <a:pPr marL="342900" indent="-342900">
              <a:buFontTx/>
              <a:buChar char="-"/>
            </a:pPr>
            <a:r>
              <a:rPr lang="it-IT" sz="2400" dirty="0"/>
              <a:t>Process to make a </a:t>
            </a:r>
            <a:r>
              <a:rPr lang="it-IT" sz="2400" dirty="0" smtClean="0"/>
              <a:t>trade</a:t>
            </a:r>
            <a:endParaRPr lang="it-IT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497147"/>
            <a:ext cx="3810000" cy="253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0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3810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Lesson </a:t>
            </a:r>
            <a:r>
              <a:rPr lang="it-IT" sz="2400" b="1" i="1" dirty="0" smtClean="0">
                <a:solidFill>
                  <a:srgbClr val="FF0000"/>
                </a:solidFill>
              </a:rPr>
              <a:t>6</a:t>
            </a:r>
            <a:br>
              <a:rPr lang="it-IT" sz="2400" b="1" i="1" dirty="0" smtClean="0">
                <a:solidFill>
                  <a:srgbClr val="FF0000"/>
                </a:solidFill>
              </a:rPr>
            </a:br>
            <a:r>
              <a:rPr lang="en-US" sz="2000" b="1" i="1" dirty="0" smtClean="0">
                <a:solidFill>
                  <a:srgbClr val="FF0000"/>
                </a:solidFill>
              </a:rPr>
              <a:t>Most </a:t>
            </a:r>
            <a:r>
              <a:rPr lang="en-US" sz="2000" b="1" i="1" dirty="0">
                <a:solidFill>
                  <a:srgbClr val="FF0000"/>
                </a:solidFill>
              </a:rPr>
              <a:t>important Trading Charts, Strategy explanation and </a:t>
            </a:r>
            <a:r>
              <a:rPr lang="en-US" sz="2000" b="1" i="1" dirty="0" smtClean="0">
                <a:solidFill>
                  <a:srgbClr val="FF0000"/>
                </a:solidFill>
              </a:rPr>
              <a:t>application</a:t>
            </a:r>
            <a:endParaRPr lang="it-IT" sz="20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6514" y="23622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000" dirty="0"/>
          </a:p>
          <a:p>
            <a:endParaRPr lang="it-IT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42644" y="1828800"/>
            <a:ext cx="813556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Reading Charts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3 Revolutionary Strategies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Buy EW/CW on dip near multi-day/month support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Intraday or late day breakout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Short Sell on early morning over-extended charts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Strategy Application and trades review</a:t>
            </a:r>
          </a:p>
          <a:p>
            <a:endParaRPr lang="it-IT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Results and statistics</a:t>
            </a:r>
          </a:p>
        </p:txBody>
      </p:sp>
    </p:spTree>
    <p:extLst>
      <p:ext uri="{BB962C8B-B14F-4D97-AF65-F5344CB8AC3E}">
        <p14:creationId xmlns:p14="http://schemas.microsoft.com/office/powerpoint/2010/main" val="254581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12001</TotalTime>
  <Words>574</Words>
  <Application>Microsoft Office PowerPoint</Application>
  <PresentationFormat>On-screen Show (4:3)</PresentationFormat>
  <Paragraphs>130</Paragraphs>
  <Slides>15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Hardcover</vt:lpstr>
      <vt:lpstr>Penny Stocks – The Potential of Trading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 OLMBS</dc:title>
  <dc:creator>Roberto La Bella</dc:creator>
  <cp:lastModifiedBy>Roberto La Bella</cp:lastModifiedBy>
  <cp:revision>250</cp:revision>
  <dcterms:created xsi:type="dcterms:W3CDTF">2006-08-16T00:00:00Z</dcterms:created>
  <dcterms:modified xsi:type="dcterms:W3CDTF">2015-11-17T12:01:03Z</dcterms:modified>
</cp:coreProperties>
</file>