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4"/>
  </p:notesMasterIdLst>
  <p:sldIdLst>
    <p:sldId id="268" r:id="rId2"/>
    <p:sldId id="275" r:id="rId3"/>
    <p:sldId id="276" r:id="rId4"/>
    <p:sldId id="278" r:id="rId5"/>
    <p:sldId id="277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4" r:id="rId21"/>
    <p:sldId id="295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9" autoAdjust="0"/>
    <p:restoredTop sz="94580" autoAdjust="0"/>
  </p:normalViewPr>
  <p:slideViewPr>
    <p:cSldViewPr>
      <p:cViewPr>
        <p:scale>
          <a:sx n="75" d="100"/>
          <a:sy n="75" d="100"/>
        </p:scale>
        <p:origin x="-2688" y="-8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D7FD7-F333-4B86-BC3F-534EFF6FB288}" type="datetimeFigureOut">
              <a:rPr lang="it-IT" smtClean="0"/>
              <a:t>28/02/2016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B60E1-A366-4EA4-A475-0C7FB122C7B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978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B60E1-A366-4EA4-A475-0C7FB122C7B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1259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2/28/2016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2/28/2016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568" y="152400"/>
            <a:ext cx="7696200" cy="92447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Video Corso Programmazione MQL4</a:t>
            </a:r>
            <a:endParaRPr lang="it-IT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295400"/>
            <a:ext cx="3679216" cy="2011202"/>
          </a:xfrm>
        </p:spPr>
      </p:pic>
      <p:sp>
        <p:nvSpPr>
          <p:cNvPr id="5" name="TextBox 4"/>
          <p:cNvSpPr txBox="1"/>
          <p:nvPr/>
        </p:nvSpPr>
        <p:spPr>
          <a:xfrm>
            <a:off x="4267200" y="1549018"/>
            <a:ext cx="4648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Website:</a:t>
            </a:r>
          </a:p>
          <a:p>
            <a:pPr algn="ctr"/>
            <a:r>
              <a:rPr lang="it-IT" dirty="0" smtClean="0"/>
              <a:t>http</a:t>
            </a:r>
            <a:r>
              <a:rPr lang="it-IT" dirty="0" smtClean="0"/>
              <a:t>://www.besttradingidea.com</a:t>
            </a:r>
            <a:endParaRPr lang="it-IT" dirty="0"/>
          </a:p>
        </p:txBody>
      </p:sp>
      <p:sp>
        <p:nvSpPr>
          <p:cNvPr id="6" name="TextBox 5"/>
          <p:cNvSpPr txBox="1"/>
          <p:nvPr/>
        </p:nvSpPr>
        <p:spPr>
          <a:xfrm>
            <a:off x="3754386" y="4350603"/>
            <a:ext cx="47173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dirty="0" smtClean="0"/>
              <a:t>Roberto La Bella</a:t>
            </a:r>
            <a:br>
              <a:rPr lang="it-IT" sz="2400" dirty="0" smtClean="0"/>
            </a:br>
            <a:r>
              <a:rPr lang="it-IT" sz="2400" dirty="0" smtClean="0"/>
              <a:t>Forex </a:t>
            </a:r>
            <a:r>
              <a:rPr lang="it-IT" sz="2400" dirty="0"/>
              <a:t>&amp;</a:t>
            </a:r>
            <a:r>
              <a:rPr lang="it-IT" sz="2400" dirty="0" smtClean="0"/>
              <a:t> Penny Stocks Trader</a:t>
            </a:r>
            <a:br>
              <a:rPr lang="it-IT" sz="2400" dirty="0" smtClean="0"/>
            </a:br>
            <a:r>
              <a:rPr lang="it-IT" sz="2400" dirty="0" smtClean="0"/>
              <a:t>&amp; Programmatore MQL4</a:t>
            </a:r>
            <a:endParaRPr lang="it-IT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429000"/>
            <a:ext cx="32766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54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315200" cy="1154097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b="1" i="1" dirty="0" smtClean="0">
                <a:solidFill>
                  <a:srgbClr val="FF0000"/>
                </a:solidFill>
              </a:rPr>
              <a:t>Lezione n.9</a:t>
            </a:r>
            <a:br>
              <a:rPr lang="it-IT" sz="4400" b="1" i="1" dirty="0" smtClean="0">
                <a:solidFill>
                  <a:srgbClr val="FF0000"/>
                </a:solidFill>
              </a:rPr>
            </a:br>
            <a:r>
              <a:rPr lang="it-IT" sz="4400" b="1" i="1" dirty="0" smtClean="0">
                <a:solidFill>
                  <a:srgbClr val="FF0000"/>
                </a:solidFill>
              </a:rPr>
              <a:t>Applicazione 3</a:t>
            </a:r>
            <a:endParaRPr lang="it-IT" sz="44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489200"/>
            <a:ext cx="738516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400" dirty="0" smtClean="0"/>
              <a:t>Creazione Applicazione 3</a:t>
            </a:r>
          </a:p>
          <a:p>
            <a:pPr marL="800100" lvl="1" indent="-342900">
              <a:buFontTx/>
              <a:buChar char="-"/>
            </a:pPr>
            <a:r>
              <a:rPr lang="it-IT" sz="2400" dirty="0"/>
              <a:t>Calcolare </a:t>
            </a:r>
            <a:r>
              <a:rPr lang="it-IT" sz="2400" dirty="0" smtClean="0"/>
              <a:t>e implementare un TrailingStop</a:t>
            </a:r>
          </a:p>
          <a:p>
            <a:pPr marL="800100" lvl="1" indent="-342900">
              <a:buFontTx/>
              <a:buChar char="-"/>
            </a:pPr>
            <a:endParaRPr lang="it-IT" sz="2400" dirty="0"/>
          </a:p>
          <a:p>
            <a:pPr marL="342900" indent="-342900">
              <a:buFontTx/>
              <a:buChar char="-"/>
            </a:pPr>
            <a:r>
              <a:rPr lang="it-IT" sz="2400" dirty="0" smtClean="0"/>
              <a:t>Avvio Programma e Testing</a:t>
            </a:r>
          </a:p>
        </p:txBody>
      </p:sp>
    </p:spTree>
    <p:extLst>
      <p:ext uri="{BB962C8B-B14F-4D97-AF65-F5344CB8AC3E}">
        <p14:creationId xmlns:p14="http://schemas.microsoft.com/office/powerpoint/2010/main" val="24162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315200" cy="1154097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b="1" i="1" dirty="0" smtClean="0">
                <a:solidFill>
                  <a:srgbClr val="FF0000"/>
                </a:solidFill>
              </a:rPr>
              <a:t>Lezione n.10</a:t>
            </a:r>
            <a:br>
              <a:rPr lang="it-IT" sz="4400" b="1" i="1" dirty="0" smtClean="0">
                <a:solidFill>
                  <a:srgbClr val="FF0000"/>
                </a:solidFill>
              </a:rPr>
            </a:br>
            <a:r>
              <a:rPr lang="it-IT" sz="4400" b="1" i="1" dirty="0" smtClean="0">
                <a:solidFill>
                  <a:srgbClr val="FF0000"/>
                </a:solidFill>
              </a:rPr>
              <a:t>Applicazione 4</a:t>
            </a:r>
            <a:endParaRPr lang="it-IT" sz="44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489200"/>
            <a:ext cx="735271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400" dirty="0" smtClean="0"/>
              <a:t>Creazione Applicazione 4</a:t>
            </a:r>
          </a:p>
          <a:p>
            <a:pPr marL="800100" lvl="1" indent="-342900">
              <a:buFontTx/>
              <a:buChar char="-"/>
            </a:pPr>
            <a:r>
              <a:rPr lang="it-IT" sz="2400" dirty="0"/>
              <a:t>Calcolare </a:t>
            </a:r>
            <a:r>
              <a:rPr lang="it-IT" sz="2400" dirty="0" smtClean="0"/>
              <a:t>e implementare un programma</a:t>
            </a:r>
          </a:p>
          <a:p>
            <a:pPr lvl="1"/>
            <a:r>
              <a:rPr lang="it-IT" sz="2400" dirty="0"/>
              <a:t> </a:t>
            </a:r>
            <a:r>
              <a:rPr lang="it-IT" sz="2400" dirty="0" smtClean="0"/>
              <a:t>  che prende profitti parziali</a:t>
            </a:r>
          </a:p>
          <a:p>
            <a:pPr lvl="1"/>
            <a:endParaRPr lang="it-IT" sz="2400" dirty="0"/>
          </a:p>
          <a:p>
            <a:pPr marL="342900" indent="-342900">
              <a:buFontTx/>
              <a:buChar char="-"/>
            </a:pPr>
            <a:r>
              <a:rPr lang="it-IT" sz="2400" dirty="0" smtClean="0"/>
              <a:t>Avvio Programma e Testing</a:t>
            </a:r>
          </a:p>
        </p:txBody>
      </p:sp>
    </p:spTree>
    <p:extLst>
      <p:ext uri="{BB962C8B-B14F-4D97-AF65-F5344CB8AC3E}">
        <p14:creationId xmlns:p14="http://schemas.microsoft.com/office/powerpoint/2010/main" val="311254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315200" cy="1154097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b="1" i="1" dirty="0" smtClean="0">
                <a:solidFill>
                  <a:srgbClr val="FF0000"/>
                </a:solidFill>
              </a:rPr>
              <a:t>Lezione n.11</a:t>
            </a:r>
            <a:br>
              <a:rPr lang="it-IT" sz="4400" b="1" i="1" dirty="0" smtClean="0">
                <a:solidFill>
                  <a:srgbClr val="FF0000"/>
                </a:solidFill>
              </a:rPr>
            </a:br>
            <a:r>
              <a:rPr lang="it-IT" sz="4400" b="1" i="1" dirty="0" smtClean="0">
                <a:solidFill>
                  <a:srgbClr val="FF0000"/>
                </a:solidFill>
              </a:rPr>
              <a:t>Applicazione 5</a:t>
            </a:r>
            <a:endParaRPr lang="it-IT" sz="44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489200"/>
            <a:ext cx="735271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400" dirty="0" smtClean="0"/>
              <a:t>Creazione Applicazione 5</a:t>
            </a:r>
          </a:p>
          <a:p>
            <a:pPr marL="800100" lvl="1" indent="-342900">
              <a:buFontTx/>
              <a:buChar char="-"/>
            </a:pPr>
            <a:r>
              <a:rPr lang="it-IT" sz="2400" dirty="0"/>
              <a:t>Calcolare </a:t>
            </a:r>
            <a:r>
              <a:rPr lang="it-IT" sz="2400" dirty="0" smtClean="0"/>
              <a:t>e implementare un programma</a:t>
            </a:r>
          </a:p>
          <a:p>
            <a:pPr lvl="1"/>
            <a:r>
              <a:rPr lang="it-IT" sz="2400" dirty="0"/>
              <a:t> </a:t>
            </a:r>
            <a:r>
              <a:rPr lang="it-IT" sz="2400" dirty="0" smtClean="0"/>
              <a:t>  che usa funzioni combinate !!!</a:t>
            </a:r>
          </a:p>
          <a:p>
            <a:pPr lvl="1"/>
            <a:endParaRPr lang="it-IT" sz="2400" dirty="0"/>
          </a:p>
          <a:p>
            <a:pPr marL="342900" indent="-342900">
              <a:buFontTx/>
              <a:buChar char="-"/>
            </a:pPr>
            <a:r>
              <a:rPr lang="it-IT" sz="2400" dirty="0" smtClean="0"/>
              <a:t>Avvio Programma e Testing</a:t>
            </a:r>
          </a:p>
        </p:txBody>
      </p:sp>
    </p:spTree>
    <p:extLst>
      <p:ext uri="{BB962C8B-B14F-4D97-AF65-F5344CB8AC3E}">
        <p14:creationId xmlns:p14="http://schemas.microsoft.com/office/powerpoint/2010/main" val="347209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315200" cy="1154097"/>
          </a:xfrm>
        </p:spPr>
        <p:txBody>
          <a:bodyPr>
            <a:normAutofit/>
          </a:bodyPr>
          <a:lstStyle/>
          <a:p>
            <a:pPr algn="ctr"/>
            <a:r>
              <a:rPr lang="it-IT" sz="4400" b="1" i="1" dirty="0" smtClean="0">
                <a:solidFill>
                  <a:srgbClr val="FF0000"/>
                </a:solidFill>
              </a:rPr>
              <a:t>Lezione n.12</a:t>
            </a:r>
            <a:endParaRPr lang="it-IT" sz="44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489200"/>
            <a:ext cx="82354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400" dirty="0" smtClean="0"/>
              <a:t>Sviluppo funzioni e gestione Money Management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Calcolo R:R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Impostazione volume corretto e calcolo Balance()</a:t>
            </a:r>
          </a:p>
        </p:txBody>
      </p:sp>
    </p:spTree>
    <p:extLst>
      <p:ext uri="{BB962C8B-B14F-4D97-AF65-F5344CB8AC3E}">
        <p14:creationId xmlns:p14="http://schemas.microsoft.com/office/powerpoint/2010/main" val="26405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507" y="457200"/>
            <a:ext cx="7315200" cy="1154097"/>
          </a:xfrm>
        </p:spPr>
        <p:txBody>
          <a:bodyPr>
            <a:normAutofit/>
          </a:bodyPr>
          <a:lstStyle/>
          <a:p>
            <a:pPr algn="ctr"/>
            <a:r>
              <a:rPr lang="it-IT" sz="4400" b="1" i="1" dirty="0" smtClean="0">
                <a:solidFill>
                  <a:srgbClr val="FF0000"/>
                </a:solidFill>
              </a:rPr>
              <a:t>Lezione n.13</a:t>
            </a:r>
            <a:endParaRPr lang="it-IT" sz="44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489200"/>
            <a:ext cx="67409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400" dirty="0" smtClean="0"/>
              <a:t>Info Piattaforma, info spread, e caratteristiche</a:t>
            </a:r>
          </a:p>
          <a:p>
            <a:r>
              <a:rPr lang="it-IT" sz="2400" dirty="0" smtClean="0"/>
              <a:t>    particolari (MINILOT,IsTesting(), ecc)</a:t>
            </a:r>
            <a:endParaRPr lang="it-IT" sz="2400" dirty="0"/>
          </a:p>
          <a:p>
            <a:pPr marL="342900" indent="-342900">
              <a:buFontTx/>
              <a:buChar char="-"/>
            </a:pPr>
            <a:r>
              <a:rPr lang="it-IT" sz="2400" dirty="0" smtClean="0"/>
              <a:t>Sicurezza proprio EA e come creare un Trial!</a:t>
            </a:r>
          </a:p>
        </p:txBody>
      </p:sp>
    </p:spTree>
    <p:extLst>
      <p:ext uri="{BB962C8B-B14F-4D97-AF65-F5344CB8AC3E}">
        <p14:creationId xmlns:p14="http://schemas.microsoft.com/office/powerpoint/2010/main" val="334773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315200" cy="1154097"/>
          </a:xfrm>
        </p:spPr>
        <p:txBody>
          <a:bodyPr>
            <a:normAutofit/>
          </a:bodyPr>
          <a:lstStyle/>
          <a:p>
            <a:pPr algn="ctr"/>
            <a:r>
              <a:rPr lang="it-IT" sz="4400" b="1" i="1" dirty="0" smtClean="0">
                <a:solidFill>
                  <a:srgbClr val="FF0000"/>
                </a:solidFill>
              </a:rPr>
              <a:t>Lezione n.14</a:t>
            </a:r>
            <a:endParaRPr lang="it-IT" sz="44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866598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400" dirty="0" smtClean="0"/>
              <a:t>Sviluppo EA su struttura temporale</a:t>
            </a:r>
          </a:p>
          <a:p>
            <a:pPr marL="342900" indent="-342900">
              <a:buFontTx/>
              <a:buChar char="-"/>
            </a:pPr>
            <a:r>
              <a:rPr lang="it-IT" sz="2400" dirty="0"/>
              <a:t>L’uso base delle </a:t>
            </a:r>
            <a:r>
              <a:rPr lang="it-IT" sz="2400" dirty="0" smtClean="0"/>
              <a:t>classi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77289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315200" cy="1154097"/>
          </a:xfrm>
        </p:spPr>
        <p:txBody>
          <a:bodyPr>
            <a:normAutofit/>
          </a:bodyPr>
          <a:lstStyle/>
          <a:p>
            <a:pPr algn="ctr"/>
            <a:r>
              <a:rPr lang="it-IT" sz="4400" b="1" i="1" dirty="0" smtClean="0">
                <a:solidFill>
                  <a:srgbClr val="FF0000"/>
                </a:solidFill>
              </a:rPr>
              <a:t>Lezione n.15</a:t>
            </a:r>
            <a:endParaRPr lang="it-IT" sz="44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489200"/>
            <a:ext cx="61491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400" dirty="0" smtClean="0"/>
              <a:t>Sviluppo di più ordini nello stesso EA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Gestione dei tickets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Unificazione di più EA in un EA principale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7904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315200" cy="1154097"/>
          </a:xfrm>
        </p:spPr>
        <p:txBody>
          <a:bodyPr>
            <a:normAutofit/>
          </a:bodyPr>
          <a:lstStyle/>
          <a:p>
            <a:pPr algn="ctr"/>
            <a:r>
              <a:rPr lang="it-IT" sz="4400" b="1" i="1" dirty="0" smtClean="0">
                <a:solidFill>
                  <a:srgbClr val="FF0000"/>
                </a:solidFill>
              </a:rPr>
              <a:t>Lezione n.16</a:t>
            </a:r>
            <a:endParaRPr lang="it-IT" sz="44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3048000"/>
            <a:ext cx="54039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400" dirty="0" smtClean="0"/>
              <a:t>Avvio di un EA completo e semplice</a:t>
            </a:r>
          </a:p>
          <a:p>
            <a:pPr marL="342900" indent="-342900">
              <a:buFontTx/>
              <a:buChar char="-"/>
            </a:pPr>
            <a:r>
              <a:rPr lang="it-IT" sz="2400" dirty="0"/>
              <a:t>Settare dei </a:t>
            </a:r>
            <a:r>
              <a:rPr lang="it-IT" sz="2400" dirty="0" smtClean="0"/>
              <a:t>filtri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BackTesting e ottimizzazione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81107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200" y="457200"/>
            <a:ext cx="7315200" cy="1154097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b="1" i="1" dirty="0" smtClean="0">
                <a:solidFill>
                  <a:srgbClr val="FF0000"/>
                </a:solidFill>
              </a:rPr>
              <a:t>Lezione n.17</a:t>
            </a:r>
            <a:br>
              <a:rPr lang="it-IT" sz="4400" b="1" i="1" dirty="0" smtClean="0">
                <a:solidFill>
                  <a:srgbClr val="FF0000"/>
                </a:solidFill>
              </a:rPr>
            </a:br>
            <a:r>
              <a:rPr lang="it-IT" sz="4400" b="1" i="1" dirty="0" smtClean="0">
                <a:solidFill>
                  <a:srgbClr val="FF0000"/>
                </a:solidFill>
              </a:rPr>
              <a:t>Esercizio 1</a:t>
            </a:r>
            <a:endParaRPr lang="it-IT" sz="44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00" y="2133600"/>
            <a:ext cx="6642459" cy="4462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000" dirty="0" smtClean="0"/>
              <a:t>Creare un EA che calcola e disegna un canale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  prima dell’apertura del mercato di Londra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  impostando una strategia di rottura di canale e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  inserendo un filtro di TrailingStop basato sulle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  candele</a:t>
            </a:r>
          </a:p>
          <a:p>
            <a:endParaRPr lang="it-IT" sz="2000" dirty="0"/>
          </a:p>
          <a:p>
            <a:pPr marL="342900" indent="-342900">
              <a:buFontTx/>
              <a:buChar char="-"/>
            </a:pPr>
            <a:r>
              <a:rPr lang="it-IT" sz="2000" dirty="0" smtClean="0"/>
              <a:t>Dati: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  TimeFrame base 15min.</a:t>
            </a:r>
          </a:p>
          <a:p>
            <a:r>
              <a:rPr lang="it-IT" sz="2000" dirty="0" smtClean="0"/>
              <a:t>   Candele di riferiemento 6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  Orario di avvio operazioni 7:00 TimeGMT()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  TrailingStop basato sul min/max delle 4 candele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  precedenti rispetto al prezzo attuale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  SL e TP a propria scelta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91886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315200" cy="1154097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b="1" i="1" dirty="0" smtClean="0">
                <a:solidFill>
                  <a:srgbClr val="FF0000"/>
                </a:solidFill>
              </a:rPr>
              <a:t>Lezione n.18</a:t>
            </a:r>
            <a:br>
              <a:rPr lang="it-IT" sz="4400" b="1" i="1" dirty="0" smtClean="0">
                <a:solidFill>
                  <a:srgbClr val="FF0000"/>
                </a:solidFill>
              </a:rPr>
            </a:br>
            <a:r>
              <a:rPr lang="it-IT" sz="4400" b="1" i="1" dirty="0" smtClean="0">
                <a:solidFill>
                  <a:srgbClr val="FF0000"/>
                </a:solidFill>
              </a:rPr>
              <a:t>Esercizio 2</a:t>
            </a:r>
            <a:endParaRPr lang="it-IT" sz="44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4499" y="1981200"/>
            <a:ext cx="7553927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000" dirty="0" smtClean="0"/>
              <a:t>Creazione di un programma che esegue solo un’operazione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   di Buy in base a un incrocio di medie mobili; impostare anche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   un filtro basato sul MACD (se è maggiore di zero) per poter</a:t>
            </a:r>
          </a:p>
          <a:p>
            <a:r>
              <a:rPr lang="it-IT" sz="2000" dirty="0" smtClean="0"/>
              <a:t>    consentire l’esecuzione del segnale. Impostare un filtro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   aggiuntivo che è la Media Mobile «grande» (deve essere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   inferiore al prezzo)</a:t>
            </a:r>
          </a:p>
          <a:p>
            <a:endParaRPr lang="it-IT" sz="2000" dirty="0"/>
          </a:p>
          <a:p>
            <a:pPr marL="342900" indent="-342900">
              <a:buFontTx/>
              <a:buChar char="-"/>
            </a:pPr>
            <a:r>
              <a:rPr lang="it-IT" sz="2000" dirty="0" smtClean="0"/>
              <a:t>Dati:</a:t>
            </a:r>
          </a:p>
          <a:p>
            <a:pPr marL="342900" indent="-342900">
              <a:buFontTx/>
              <a:buChar char="-"/>
            </a:pPr>
            <a:r>
              <a:rPr lang="it-IT" sz="2000" dirty="0" smtClean="0"/>
              <a:t>Stop Loss e Take Profits devono essere impostati 1:3 con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    SL variabile a scelta</a:t>
            </a:r>
          </a:p>
          <a:p>
            <a:pPr marL="342900" indent="-342900">
              <a:buFontTx/>
              <a:buChar char="-"/>
            </a:pPr>
            <a:r>
              <a:rPr lang="it-IT" sz="2000" dirty="0" smtClean="0"/>
              <a:t>MACD deve avere valori 15,26,1</a:t>
            </a:r>
          </a:p>
          <a:p>
            <a:pPr marL="342900" indent="-342900">
              <a:buFontTx/>
              <a:buChar char="-"/>
            </a:pPr>
            <a:r>
              <a:rPr lang="it-IT" sz="2000" dirty="0" smtClean="0"/>
              <a:t>Le medie mobili sono 2, una è la 17 EMA e l’altra è la 50 SMA</a:t>
            </a:r>
          </a:p>
          <a:p>
            <a:pPr marL="342900" indent="-342900">
              <a:buFontTx/>
              <a:buChar char="-"/>
            </a:pPr>
            <a:r>
              <a:rPr lang="it-IT" sz="2000" dirty="0" smtClean="0"/>
              <a:t>La media mobile filtro «grande» è la 200 Smoothed Average  </a:t>
            </a:r>
          </a:p>
        </p:txBody>
      </p:sp>
    </p:spTree>
    <p:extLst>
      <p:ext uri="{BB962C8B-B14F-4D97-AF65-F5344CB8AC3E}">
        <p14:creationId xmlns:p14="http://schemas.microsoft.com/office/powerpoint/2010/main" val="60922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315200" cy="1154097"/>
          </a:xfrm>
        </p:spPr>
        <p:txBody>
          <a:bodyPr>
            <a:normAutofit/>
          </a:bodyPr>
          <a:lstStyle/>
          <a:p>
            <a:pPr algn="ctr"/>
            <a:r>
              <a:rPr lang="it-IT" sz="4400" b="1" i="1" dirty="0" smtClean="0">
                <a:solidFill>
                  <a:srgbClr val="FF0000"/>
                </a:solidFill>
              </a:rPr>
              <a:t>Lezione n.1</a:t>
            </a:r>
            <a:endParaRPr lang="it-IT" sz="44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743200"/>
            <a:ext cx="70150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400" dirty="0" smtClean="0"/>
              <a:t>Introduzione alla Programmazione MQL4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Piattaforma MT4 + layouts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Impostazione Strategy Tester + TickStory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45034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916" y="304800"/>
            <a:ext cx="7315200" cy="1154097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b="1" i="1" dirty="0" smtClean="0">
                <a:solidFill>
                  <a:srgbClr val="FF0000"/>
                </a:solidFill>
              </a:rPr>
              <a:t>Lezione n.19</a:t>
            </a:r>
            <a:br>
              <a:rPr lang="it-IT" sz="4400" b="1" i="1" dirty="0" smtClean="0">
                <a:solidFill>
                  <a:srgbClr val="FF0000"/>
                </a:solidFill>
              </a:rPr>
            </a:br>
            <a:r>
              <a:rPr lang="it-IT" sz="4400" b="1" i="1" dirty="0" smtClean="0">
                <a:solidFill>
                  <a:srgbClr val="FF0000"/>
                </a:solidFill>
              </a:rPr>
              <a:t>Esercizio 3</a:t>
            </a:r>
            <a:endParaRPr lang="it-IT" sz="44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199" y="1676400"/>
            <a:ext cx="820449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000" dirty="0" smtClean="0"/>
              <a:t>Creazione di un programma che esegue solo un’operazione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    di tipo Straddle, una di Buy Stop e un’altra di Sell Stop</a:t>
            </a:r>
          </a:p>
          <a:p>
            <a:r>
              <a:rPr lang="it-IT" sz="2000" dirty="0" smtClean="0"/>
              <a:t>     all’apertura del mercato americano (14:30 italiane,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    12:30 TimeGMT()) e in caso viene eseguito un ordine ,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     l’atro opposto viene cancellato. Entrambi gli ordini hanno scadenza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     di 4 ore dalla loro apertura</a:t>
            </a:r>
          </a:p>
          <a:p>
            <a:endParaRPr lang="it-IT" sz="2000" dirty="0"/>
          </a:p>
          <a:p>
            <a:pPr marL="342900" indent="-342900">
              <a:buFontTx/>
              <a:buChar char="-"/>
            </a:pPr>
            <a:r>
              <a:rPr lang="it-IT" sz="2000" dirty="0" smtClean="0"/>
              <a:t>Dati:</a:t>
            </a:r>
          </a:p>
          <a:p>
            <a:pPr marL="342900" indent="-342900">
              <a:buFontTx/>
              <a:buChar char="-"/>
            </a:pPr>
            <a:r>
              <a:rPr lang="it-IT" sz="2000" dirty="0" smtClean="0"/>
              <a:t>Stop Loss e Take Profits devono essere impostati 1:3 con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    SL a 8 pips</a:t>
            </a:r>
            <a:endParaRPr lang="it-IT" sz="2000" dirty="0"/>
          </a:p>
          <a:p>
            <a:pPr marL="342900" indent="-342900">
              <a:buFontTx/>
              <a:buChar char="-"/>
            </a:pPr>
            <a:r>
              <a:rPr lang="it-IT" sz="2000" dirty="0" smtClean="0"/>
              <a:t>L’ordine di Buy Stop e di Sell Stop devono avere distanza di</a:t>
            </a:r>
          </a:p>
          <a:p>
            <a:pPr marL="342900" indent="-342900">
              <a:buFontTx/>
              <a:buChar char="-"/>
            </a:pPr>
            <a:r>
              <a:rPr lang="it-IT" sz="2000" dirty="0" smtClean="0"/>
              <a:t>9 pips dall’attuale prezzo Bid</a:t>
            </a:r>
          </a:p>
          <a:p>
            <a:pPr marL="342900" indent="-342900">
              <a:buFontTx/>
              <a:buChar char="-"/>
            </a:pPr>
            <a:r>
              <a:rPr lang="it-IT" sz="2000" dirty="0" smtClean="0"/>
              <a:t>Avviata la cancellazione del ordine opposto, scrivere un</a:t>
            </a:r>
          </a:p>
          <a:p>
            <a:r>
              <a:rPr lang="it-IT" sz="2000" dirty="0" smtClean="0"/>
              <a:t>    commento direttamente sul grafico:</a:t>
            </a:r>
          </a:p>
          <a:p>
            <a:r>
              <a:rPr lang="it-IT" sz="2000" dirty="0" smtClean="0"/>
              <a:t>    «Cancellazione Ordine eseguita con successo»</a:t>
            </a:r>
          </a:p>
        </p:txBody>
      </p:sp>
    </p:spTree>
    <p:extLst>
      <p:ext uri="{BB962C8B-B14F-4D97-AF65-F5344CB8AC3E}">
        <p14:creationId xmlns:p14="http://schemas.microsoft.com/office/powerpoint/2010/main" val="399133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481" y="457200"/>
            <a:ext cx="7315200" cy="1154097"/>
          </a:xfrm>
        </p:spPr>
        <p:txBody>
          <a:bodyPr>
            <a:normAutofit/>
          </a:bodyPr>
          <a:lstStyle/>
          <a:p>
            <a:pPr algn="ctr"/>
            <a:r>
              <a:rPr lang="it-IT" sz="4400" b="1" i="1" dirty="0" smtClean="0">
                <a:solidFill>
                  <a:srgbClr val="FF0000"/>
                </a:solidFill>
              </a:rPr>
              <a:t>Lezione n.20</a:t>
            </a:r>
            <a:endParaRPr lang="it-IT" sz="44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667000"/>
            <a:ext cx="867096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800" dirty="0" smtClean="0"/>
              <a:t>Sommario e revisione globale!</a:t>
            </a:r>
          </a:p>
          <a:p>
            <a:pPr marL="342900" indent="-342900">
              <a:buFontTx/>
              <a:buChar char="-"/>
            </a:pPr>
            <a:r>
              <a:rPr lang="it-IT" sz="2800" dirty="0" smtClean="0"/>
              <a:t>Sistemi complessi</a:t>
            </a:r>
          </a:p>
          <a:p>
            <a:pPr marL="342900" indent="-342900">
              <a:buFontTx/>
              <a:buChar char="-"/>
            </a:pPr>
            <a:r>
              <a:rPr lang="it-IT" sz="2800" dirty="0" smtClean="0"/>
              <a:t>...come ho creato un EA dal 609% in 8 mesi?</a:t>
            </a:r>
          </a:p>
        </p:txBody>
      </p:sp>
    </p:spTree>
    <p:extLst>
      <p:ext uri="{BB962C8B-B14F-4D97-AF65-F5344CB8AC3E}">
        <p14:creationId xmlns:p14="http://schemas.microsoft.com/office/powerpoint/2010/main" val="148958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14400"/>
            <a:ext cx="8244600" cy="5552223"/>
          </a:xfrm>
        </p:spPr>
      </p:pic>
      <p:sp>
        <p:nvSpPr>
          <p:cNvPr id="5" name="TextBox 4"/>
          <p:cNvSpPr txBox="1"/>
          <p:nvPr/>
        </p:nvSpPr>
        <p:spPr>
          <a:xfrm>
            <a:off x="0" y="228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B0F0"/>
                </a:solidFill>
                <a:latin typeface="Calibri" panose="020F0502020204030204" pitchFamily="34" charset="0"/>
              </a:rPr>
              <a:t>Think Big! Be your Best!</a:t>
            </a:r>
            <a:endParaRPr lang="it-IT" sz="2800" b="1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89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227" y="152400"/>
            <a:ext cx="7315200" cy="1154097"/>
          </a:xfrm>
        </p:spPr>
        <p:txBody>
          <a:bodyPr>
            <a:normAutofit/>
          </a:bodyPr>
          <a:lstStyle/>
          <a:p>
            <a:pPr algn="ctr"/>
            <a:r>
              <a:rPr lang="it-IT" sz="4400" b="1" i="1" dirty="0" smtClean="0">
                <a:solidFill>
                  <a:srgbClr val="FF0000"/>
                </a:solidFill>
              </a:rPr>
              <a:t>Lezione n.2</a:t>
            </a:r>
            <a:endParaRPr lang="it-IT" sz="44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0400" y="3158698"/>
            <a:ext cx="79468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400" dirty="0" smtClean="0"/>
              <a:t>Avere un’idea e riversarla nella macchina/Robot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Strutturazione per creare un Expert Advisor</a:t>
            </a:r>
          </a:p>
        </p:txBody>
      </p:sp>
    </p:spTree>
    <p:extLst>
      <p:ext uri="{BB962C8B-B14F-4D97-AF65-F5344CB8AC3E}">
        <p14:creationId xmlns:p14="http://schemas.microsoft.com/office/powerpoint/2010/main" val="262574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718" y="381000"/>
            <a:ext cx="7315200" cy="1154097"/>
          </a:xfrm>
        </p:spPr>
        <p:txBody>
          <a:bodyPr>
            <a:normAutofit/>
          </a:bodyPr>
          <a:lstStyle/>
          <a:p>
            <a:pPr algn="ctr"/>
            <a:r>
              <a:rPr lang="it-IT" sz="4400" b="1" i="1" dirty="0" smtClean="0">
                <a:solidFill>
                  <a:srgbClr val="FF0000"/>
                </a:solidFill>
              </a:rPr>
              <a:t>Lezione n.3</a:t>
            </a:r>
            <a:endParaRPr lang="it-IT" sz="44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0400" y="3180496"/>
            <a:ext cx="77358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400" dirty="0" smtClean="0"/>
              <a:t>Creare il tuo primo programma Expert Advisor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Integrazione nella piattaforma</a:t>
            </a:r>
          </a:p>
        </p:txBody>
      </p:sp>
    </p:spTree>
    <p:extLst>
      <p:ext uri="{BB962C8B-B14F-4D97-AF65-F5344CB8AC3E}">
        <p14:creationId xmlns:p14="http://schemas.microsoft.com/office/powerpoint/2010/main" val="420696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315200" cy="1154097"/>
          </a:xfrm>
        </p:spPr>
        <p:txBody>
          <a:bodyPr>
            <a:normAutofit/>
          </a:bodyPr>
          <a:lstStyle/>
          <a:p>
            <a:pPr algn="ctr"/>
            <a:r>
              <a:rPr lang="it-IT" sz="4400" b="1" i="1" dirty="0" smtClean="0">
                <a:solidFill>
                  <a:srgbClr val="FF0000"/>
                </a:solidFill>
              </a:rPr>
              <a:t>Lezione n.4</a:t>
            </a:r>
            <a:endParaRPr lang="it-IT" sz="44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0999" y="3124200"/>
            <a:ext cx="73819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400" dirty="0" smtClean="0"/>
              <a:t>Basi di programmazione MQL4/C++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Funzioni/variabili/array/for()/if()/while()/ecc...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Funzioni basi importanti</a:t>
            </a:r>
            <a:r>
              <a:rPr lang="it-IT" sz="2400" dirty="0"/>
              <a:t> </a:t>
            </a:r>
            <a:r>
              <a:rPr lang="it-IT" sz="2400" dirty="0" smtClean="0"/>
              <a:t>Print()/OnTick()/commenti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Uso variabli di locali/globali</a:t>
            </a:r>
          </a:p>
        </p:txBody>
      </p:sp>
    </p:spTree>
    <p:extLst>
      <p:ext uri="{BB962C8B-B14F-4D97-AF65-F5344CB8AC3E}">
        <p14:creationId xmlns:p14="http://schemas.microsoft.com/office/powerpoint/2010/main" val="112470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315200" cy="1154097"/>
          </a:xfrm>
        </p:spPr>
        <p:txBody>
          <a:bodyPr>
            <a:normAutofit/>
          </a:bodyPr>
          <a:lstStyle/>
          <a:p>
            <a:pPr algn="ctr"/>
            <a:r>
              <a:rPr lang="it-IT" sz="4400" b="1" i="1" dirty="0" smtClean="0">
                <a:solidFill>
                  <a:srgbClr val="FF0000"/>
                </a:solidFill>
              </a:rPr>
              <a:t>Lezione n.5</a:t>
            </a:r>
            <a:endParaRPr lang="it-IT" sz="44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8299" y="2438400"/>
            <a:ext cx="862287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400" dirty="0" smtClean="0"/>
              <a:t>Impostazioni propedeutiche per gestire il proprio EA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OrderSend()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OrderModify()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OrderClose()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OrderSelect()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OrderProfit()/altre funzioni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TimeCurrent()/TimeGMT()/ecc..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Gestione errori</a:t>
            </a:r>
          </a:p>
        </p:txBody>
      </p:sp>
    </p:spTree>
    <p:extLst>
      <p:ext uri="{BB962C8B-B14F-4D97-AF65-F5344CB8AC3E}">
        <p14:creationId xmlns:p14="http://schemas.microsoft.com/office/powerpoint/2010/main" val="404305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315200" cy="1154097"/>
          </a:xfrm>
        </p:spPr>
        <p:txBody>
          <a:bodyPr>
            <a:normAutofit/>
          </a:bodyPr>
          <a:lstStyle/>
          <a:p>
            <a:pPr algn="ctr"/>
            <a:r>
              <a:rPr lang="it-IT" sz="4400" b="1" i="1" dirty="0" smtClean="0">
                <a:solidFill>
                  <a:srgbClr val="FF0000"/>
                </a:solidFill>
              </a:rPr>
              <a:t>Lezione n.6</a:t>
            </a:r>
            <a:endParaRPr lang="it-IT" sz="44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2971800"/>
            <a:ext cx="59827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400" dirty="0" smtClean="0"/>
              <a:t>ObjectCreate e creazioni Oggetti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MessageBox/Alert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Print e funzioni di analisi commenti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MarketInfo() e altre funzioni utili</a:t>
            </a:r>
          </a:p>
        </p:txBody>
      </p:sp>
    </p:spTree>
    <p:extLst>
      <p:ext uri="{BB962C8B-B14F-4D97-AF65-F5344CB8AC3E}">
        <p14:creationId xmlns:p14="http://schemas.microsoft.com/office/powerpoint/2010/main" val="253240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045" y="457200"/>
            <a:ext cx="7315200" cy="1154097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b="1" i="1" dirty="0" smtClean="0">
                <a:solidFill>
                  <a:srgbClr val="FF0000"/>
                </a:solidFill>
              </a:rPr>
              <a:t>Lezione n.7</a:t>
            </a:r>
            <a:br>
              <a:rPr lang="it-IT" sz="4400" b="1" i="1" dirty="0" smtClean="0">
                <a:solidFill>
                  <a:srgbClr val="FF0000"/>
                </a:solidFill>
              </a:rPr>
            </a:br>
            <a:r>
              <a:rPr lang="it-IT" sz="4400" b="1" i="1" dirty="0" smtClean="0">
                <a:solidFill>
                  <a:srgbClr val="FF0000"/>
                </a:solidFill>
              </a:rPr>
              <a:t>Applicazione 1</a:t>
            </a:r>
            <a:endParaRPr lang="it-IT" sz="44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489200"/>
            <a:ext cx="743344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400" dirty="0" smtClean="0"/>
              <a:t>Creazione Applicazione 1</a:t>
            </a:r>
          </a:p>
          <a:p>
            <a:pPr marL="800100" lvl="1" indent="-342900">
              <a:buFontTx/>
              <a:buChar char="-"/>
            </a:pPr>
            <a:r>
              <a:rPr lang="it-IT" sz="2400" dirty="0"/>
              <a:t>Calcolare Strategia basata sulla</a:t>
            </a:r>
          </a:p>
          <a:p>
            <a:pPr lvl="1"/>
            <a:r>
              <a:rPr lang="it-IT" sz="2400" dirty="0"/>
              <a:t>   formazione di un canale</a:t>
            </a:r>
          </a:p>
          <a:p>
            <a:pPr marL="800100" lvl="1" indent="-342900">
              <a:buFontTx/>
              <a:buChar char="-"/>
            </a:pPr>
            <a:r>
              <a:rPr lang="it-IT" sz="2400" dirty="0"/>
              <a:t>Funzioni iOpen()/iClose()/iHighest()/ecc</a:t>
            </a:r>
            <a:r>
              <a:rPr lang="it-IT" sz="2400" dirty="0" smtClean="0"/>
              <a:t>..</a:t>
            </a:r>
          </a:p>
          <a:p>
            <a:pPr marL="800100" lvl="1" indent="-342900">
              <a:buFontTx/>
              <a:buChar char="-"/>
            </a:pPr>
            <a:endParaRPr lang="it-IT" sz="2400" dirty="0"/>
          </a:p>
          <a:p>
            <a:pPr marL="342900" indent="-342900">
              <a:buFontTx/>
              <a:buChar char="-"/>
            </a:pPr>
            <a:r>
              <a:rPr lang="it-IT" sz="2400" dirty="0" smtClean="0"/>
              <a:t>Avvio Programma e Testing</a:t>
            </a:r>
          </a:p>
        </p:txBody>
      </p:sp>
    </p:spTree>
    <p:extLst>
      <p:ext uri="{BB962C8B-B14F-4D97-AF65-F5344CB8AC3E}">
        <p14:creationId xmlns:p14="http://schemas.microsoft.com/office/powerpoint/2010/main" val="170481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315200" cy="1154097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b="1" i="1" dirty="0" smtClean="0">
                <a:solidFill>
                  <a:srgbClr val="FF0000"/>
                </a:solidFill>
              </a:rPr>
              <a:t>Lezione n.8</a:t>
            </a:r>
            <a:br>
              <a:rPr lang="it-IT" sz="4400" b="1" i="1" dirty="0" smtClean="0">
                <a:solidFill>
                  <a:srgbClr val="FF0000"/>
                </a:solidFill>
              </a:rPr>
            </a:br>
            <a:r>
              <a:rPr lang="it-IT" sz="4400" b="1" i="1" dirty="0" smtClean="0">
                <a:solidFill>
                  <a:srgbClr val="FF0000"/>
                </a:solidFill>
              </a:rPr>
              <a:t>Applicazione 2</a:t>
            </a:r>
            <a:endParaRPr lang="it-IT" sz="44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489200"/>
            <a:ext cx="703269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400" dirty="0" smtClean="0"/>
              <a:t>Creazione Applicazione 2</a:t>
            </a:r>
          </a:p>
          <a:p>
            <a:pPr marL="800100" lvl="1" indent="-342900">
              <a:buFontTx/>
              <a:buChar char="-"/>
            </a:pPr>
            <a:r>
              <a:rPr lang="it-IT" sz="2400" dirty="0"/>
              <a:t>Calcolare Strategia basata sulla</a:t>
            </a:r>
          </a:p>
          <a:p>
            <a:pPr lvl="1"/>
            <a:r>
              <a:rPr lang="it-IT" sz="2400" dirty="0"/>
              <a:t>   formazione di </a:t>
            </a:r>
            <a:r>
              <a:rPr lang="it-IT" sz="2400" dirty="0" smtClean="0"/>
              <a:t>medie mobili/MACD/RSI</a:t>
            </a:r>
            <a:endParaRPr lang="it-IT" sz="2400" dirty="0"/>
          </a:p>
          <a:p>
            <a:pPr marL="800100" lvl="1" indent="-342900">
              <a:buFontTx/>
              <a:buChar char="-"/>
            </a:pPr>
            <a:r>
              <a:rPr lang="it-IT" sz="2400" dirty="0"/>
              <a:t>Funzioni </a:t>
            </a:r>
            <a:r>
              <a:rPr lang="it-IT" sz="2400" dirty="0" smtClean="0"/>
              <a:t>iMA()/iMACD()/iRSI()/</a:t>
            </a:r>
            <a:r>
              <a:rPr lang="it-IT" sz="2400" dirty="0"/>
              <a:t>ecc</a:t>
            </a:r>
            <a:r>
              <a:rPr lang="it-IT" sz="2400" dirty="0" smtClean="0"/>
              <a:t>..</a:t>
            </a:r>
          </a:p>
          <a:p>
            <a:pPr marL="800100" lvl="1" indent="-342900">
              <a:buFontTx/>
              <a:buChar char="-"/>
            </a:pPr>
            <a:endParaRPr lang="it-IT" sz="2400" dirty="0"/>
          </a:p>
          <a:p>
            <a:pPr marL="342900" indent="-342900">
              <a:buFontTx/>
              <a:buChar char="-"/>
            </a:pPr>
            <a:r>
              <a:rPr lang="it-IT" sz="2400" dirty="0" smtClean="0"/>
              <a:t>Avvio Programma e Testing</a:t>
            </a:r>
          </a:p>
        </p:txBody>
      </p:sp>
    </p:spTree>
    <p:extLst>
      <p:ext uri="{BB962C8B-B14F-4D97-AF65-F5344CB8AC3E}">
        <p14:creationId xmlns:p14="http://schemas.microsoft.com/office/powerpoint/2010/main" val="398834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4897</TotalTime>
  <Words>669</Words>
  <Application>Microsoft Office PowerPoint</Application>
  <PresentationFormat>On-screen Show (4:3)</PresentationFormat>
  <Paragraphs>133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Perspective</vt:lpstr>
      <vt:lpstr>Video Corso Programmazione MQL4</vt:lpstr>
      <vt:lpstr>Lezione n.1</vt:lpstr>
      <vt:lpstr>Lezione n.2</vt:lpstr>
      <vt:lpstr>Lezione n.3</vt:lpstr>
      <vt:lpstr>Lezione n.4</vt:lpstr>
      <vt:lpstr>Lezione n.5</vt:lpstr>
      <vt:lpstr>Lezione n.6</vt:lpstr>
      <vt:lpstr>Lezione n.7 Applicazione 1</vt:lpstr>
      <vt:lpstr>Lezione n.8 Applicazione 2</vt:lpstr>
      <vt:lpstr>Lezione n.9 Applicazione 3</vt:lpstr>
      <vt:lpstr>Lezione n.10 Applicazione 4</vt:lpstr>
      <vt:lpstr>Lezione n.11 Applicazione 5</vt:lpstr>
      <vt:lpstr>Lezione n.12</vt:lpstr>
      <vt:lpstr>Lezione n.13</vt:lpstr>
      <vt:lpstr>Lezione n.14</vt:lpstr>
      <vt:lpstr>Lezione n.15</vt:lpstr>
      <vt:lpstr>Lezione n.16</vt:lpstr>
      <vt:lpstr>Lezione n.17 Esercizio 1</vt:lpstr>
      <vt:lpstr>Lezione n.18 Esercizio 2</vt:lpstr>
      <vt:lpstr>Lezione n.19 Esercizio 3</vt:lpstr>
      <vt:lpstr>Lezione n.20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 OLMBS</dc:title>
  <dc:creator>Roberto La Bella</dc:creator>
  <cp:lastModifiedBy>Roberto La Bella</cp:lastModifiedBy>
  <cp:revision>71</cp:revision>
  <dcterms:created xsi:type="dcterms:W3CDTF">2006-08-16T00:00:00Z</dcterms:created>
  <dcterms:modified xsi:type="dcterms:W3CDTF">2016-02-28T18:21:47Z</dcterms:modified>
</cp:coreProperties>
</file>